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1pPr>
    <a:lvl2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2pPr>
    <a:lvl3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3pPr>
    <a:lvl4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4pPr>
    <a:lvl5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5pPr>
    <a:lvl6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6pPr>
    <a:lvl7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7pPr>
    <a:lvl8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8pPr>
    <a:lvl9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53585F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2E6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E0"/>
          </a:solidFill>
        </a:fill>
      </a:tcStyle>
    </a:wholeTbl>
    <a:band2H>
      <a:tcTxStyle b="def" i="def"/>
      <a:tcStyle>
        <a:tcBdr/>
        <a:fill>
          <a:solidFill>
            <a:srgbClr val="EEF3F0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DCE4"/>
          </a:solidFill>
        </a:fill>
      </a:tcStyle>
    </a:wholeTbl>
    <a:band2H>
      <a:tcTxStyle b="def" i="def"/>
      <a:tcStyle>
        <a:tcBdr/>
        <a:fill>
          <a:solidFill>
            <a:srgbClr val="F3EEF2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6500" y="12268950"/>
            <a:ext cx="21971000" cy="660402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34389" indent="-377189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291589" indent="-377189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48789" indent="-377189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205989" indent="-377189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Body Level One…"/>
          <p:cNvSpPr txBox="1"/>
          <p:nvPr>
            <p:ph type="body" sz="quarter" idx="2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5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200" sz="12000">
                <a:latin typeface="StyreneATrial-Regular"/>
                <a:ea typeface="StyreneATrial-Regular"/>
                <a:cs typeface="StyreneATrial-Regular"/>
                <a:sym typeface="StyreneATrial-Regular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858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5430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20002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574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858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5430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20002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574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</a:lstStyle>
          <a:p>
            <a:pPr/>
            <a:r>
              <a:t>Agenda Topics</a:t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99"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68679" indent="-411479" defTabSz="825500">
              <a:spcBef>
                <a:spcPts val="0"/>
              </a:spcBef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325879" indent="-411479" defTabSz="825500">
              <a:spcBef>
                <a:spcPts val="0"/>
              </a:spcBef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83079" indent="-411479" defTabSz="825500">
              <a:spcBef>
                <a:spcPts val="0"/>
              </a:spcBef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240279" indent="-411479" defTabSz="825500">
              <a:spcBef>
                <a:spcPts val="0"/>
              </a:spcBef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quarter" idx="2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/>
          <a:p>
            <a:pPr lvl="4" marL="0" indent="1493520" defTabSz="1463040">
              <a:lnSpc>
                <a:spcPct val="90000"/>
              </a:lnSpc>
              <a:spcBef>
                <a:spcPts val="0"/>
              </a:spcBef>
              <a:buSzTx/>
              <a:buNone/>
              <a:defRPr spc="-60" sz="5580">
                <a:latin typeface="Produkt Extralight"/>
                <a:ea typeface="Produkt Extralight"/>
                <a:cs typeface="Produkt Extralight"/>
                <a:sym typeface="Produkt Extralight"/>
              </a:defRPr>
            </a:pPr>
            <a:r>
              <a:t>“Notable Quote”
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14621932" y="3632200"/>
            <a:ext cx="9677402" cy="645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/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defRPr spc="0" sz="8800">
                <a:solidFill>
                  <a:srgbClr val="000000"/>
                </a:solidFill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0" name="Body Level One…"/>
          <p:cNvSpPr txBox="1"/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 lIns="91439" tIns="91439" rIns="91439" bIns="91439"/>
          <a:lstStyle>
            <a:lvl1pPr defTabSz="1828800">
              <a:lnSpc>
                <a:spcPct val="90000"/>
              </a:lnSpc>
              <a:spcBef>
                <a:spcPts val="2000"/>
              </a:spcBef>
              <a:buFont typeface="Arial"/>
              <a:defRPr sz="56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Font typeface="Arial"/>
              <a:defRPr sz="56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Font typeface="Arial"/>
              <a:defRPr sz="56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Font typeface="Arial"/>
              <a:defRPr sz="56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Font typeface="Arial"/>
              <a:defRPr sz="56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defRPr sz="2400">
                <a:solidFill>
                  <a:srgbClr val="757575"/>
                </a:solidFill>
                <a:latin typeface="Aptos"/>
                <a:ea typeface="Aptos"/>
                <a:cs typeface="Aptos"/>
                <a:sym typeface="Apto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34389" indent="-377189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291589" indent="-377189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48789" indent="-377189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205989" indent="-377189" defTabSz="825500">
              <a:spcBef>
                <a:spcPts val="0"/>
              </a:spcBef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Body Level One…"/>
          <p:cNvSpPr txBox="1"/>
          <p:nvPr>
            <p:ph type="body" sz="quarter" idx="22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5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200" sz="12000">
                <a:latin typeface="StyreneATrial-Regular"/>
                <a:ea typeface="StyreneATrial-Regular"/>
                <a:cs typeface="StyreneATrial-Regular"/>
                <a:sym typeface="StyreneATrial-Regular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858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5430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20002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574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Body Level One…"/>
          <p:cNvSpPr txBox="1"/>
          <p:nvPr>
            <p:ph type="body" sz="quarter" idx="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858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5430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20002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574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22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858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5430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20002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574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858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5430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20002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57450" indent="-628650" defTabSz="825500">
              <a:spcBef>
                <a:spcPts val="0"/>
              </a:spcBef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pc="-200" sz="12000">
                <a:latin typeface="StyreneATrial-Regular"/>
                <a:ea typeface="StyreneATrial-Regular"/>
                <a:cs typeface="StyreneATrial-Regular"/>
                <a:sym typeface="StyreneATrial-Regular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solidFill>
                  <a:srgbClr val="53586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1pPr>
      <a:lvl2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2pPr>
      <a:lvl3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3pPr>
      <a:lvl4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4pPr>
      <a:lvl5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5pPr>
      <a:lvl6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6pPr>
      <a:lvl7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7pPr>
      <a:lvl8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8pPr>
      <a:lvl9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60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60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arisa Gragar, Jure Nadarh, Izidor Robnik"/>
          <p:cNvSpPr txBox="1"/>
          <p:nvPr>
            <p:ph type="body" sz="quarter" idx="1"/>
          </p:nvPr>
        </p:nvSpPr>
        <p:spPr>
          <a:xfrm>
            <a:off x="1524251" y="11882122"/>
            <a:ext cx="21971001" cy="660402"/>
          </a:xfrm>
          <a:prstGeom prst="rect">
            <a:avLst/>
          </a:prstGeom>
        </p:spPr>
        <p:txBody>
          <a:bodyPr/>
          <a:lstStyle>
            <a:lvl1pPr>
              <a:defRPr sz="2500">
                <a:latin typeface="StyreneATrial-Regular"/>
                <a:ea typeface="StyreneATrial-Regular"/>
                <a:cs typeface="StyreneATrial-Regular"/>
                <a:sym typeface="StyreneATrial-Regular"/>
              </a:defRPr>
            </a:lvl1pPr>
          </a:lstStyle>
          <a:p>
            <a:pPr/>
            <a:r>
              <a:t>Larisa Gragar, Jure Nadarh, Izidor Robnik</a:t>
            </a:r>
          </a:p>
        </p:txBody>
      </p:sp>
      <p:sp>
        <p:nvSpPr>
          <p:cNvPr id="181" name="Skill Share Hub"/>
          <p:cNvSpPr txBox="1"/>
          <p:nvPr>
            <p:ph type="title"/>
          </p:nvPr>
        </p:nvSpPr>
        <p:spPr>
          <a:xfrm>
            <a:off x="2188630" y="1617132"/>
            <a:ext cx="21971006" cy="4648203"/>
          </a:xfrm>
          <a:prstGeom prst="rect">
            <a:avLst/>
          </a:prstGeom>
        </p:spPr>
        <p:txBody>
          <a:bodyPr/>
          <a:lstStyle/>
          <a:p>
            <a:pPr/>
            <a:r>
              <a:t>Skill Share Hub</a:t>
            </a:r>
          </a:p>
        </p:txBody>
      </p:sp>
      <p:sp>
        <p:nvSpPr>
          <p:cNvPr id="182" name="Naša vizija je ustvariti platformo, kjer lahko vsakdo deli in pridobiva nova znanja na enakopraven, preprost in motivirajoč način. Verjamemo, da ima vsak posameznik uporabno veščino, ki jo lahko deli z drugimi – zato gradimo most med ljudmi, ki želijo uč"/>
          <p:cNvSpPr txBox="1"/>
          <p:nvPr/>
        </p:nvSpPr>
        <p:spPr>
          <a:xfrm>
            <a:off x="4286842" y="7867695"/>
            <a:ext cx="13687303" cy="9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5358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Naša vizija je ustvariti platformo, kjer lahko vsakdo deli in pridobiva nova znanja na enakopraven, preprost in motivirajoč način. Verjamemo, da ima vsak posameznik uporabno veščino, ki jo lahko deli z drugimi – zato gradimo most med ljudmi, ki želijo učiti in ljudmi, ki želijo napredovati.</a:t>
            </a:r>
          </a:p>
        </p:txBody>
      </p:sp>
      <p:sp>
        <p:nvSpPr>
          <p:cNvPr id="183" name="Vizija:"/>
          <p:cNvSpPr txBox="1"/>
          <p:nvPr/>
        </p:nvSpPr>
        <p:spPr>
          <a:xfrm>
            <a:off x="2570226" y="7015056"/>
            <a:ext cx="163525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35860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Vizija: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rofil_drugega_uporabnika.png" descr="profil_drugega_uporabnik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66054"/>
            <a:ext cx="24588490" cy="12383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komentiranje_na_profilu_drugega_uporabnika.png" descr="komentiranje_na_profilu_drugega_uporabnik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6777" y="640203"/>
            <a:ext cx="26002387" cy="1309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poročila_stran.png" descr="sporočila_str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356198"/>
            <a:ext cx="24409401" cy="11003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objave.png" descr="obja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4946"/>
            <a:ext cx="24579362" cy="13825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ontent Placeholder 4"/>
          <p:cNvSpPr txBox="1"/>
          <p:nvPr>
            <p:ph type="body" sz="half" idx="1"/>
          </p:nvPr>
        </p:nvSpPr>
        <p:spPr>
          <a:xfrm>
            <a:off x="1727487" y="3558728"/>
            <a:ext cx="8173344" cy="8702677"/>
          </a:xfrm>
          <a:prstGeom prst="rect">
            <a:avLst/>
          </a:prstGeom>
        </p:spPr>
        <p:txBody>
          <a:bodyPr/>
          <a:lstStyle/>
          <a:p>
            <a:pPr marL="0" indent="0" defTabSz="1792223">
              <a:lnSpc>
                <a:spcPct val="72000"/>
              </a:lnSpc>
              <a:spcBef>
                <a:spcPts val="1900"/>
              </a:spcBef>
              <a:buSzTx/>
              <a:buNone/>
              <a:defRPr b="1" sz="3724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Izvedba:</a:t>
            </a:r>
          </a:p>
          <a:p>
            <a:pPr marL="448055" indent="-448055" defTabSz="1792223">
              <a:lnSpc>
                <a:spcPct val="72000"/>
              </a:lnSpc>
              <a:spcBef>
                <a:spcPts val="1900"/>
              </a:spcBef>
              <a:defRPr b="1" sz="3724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448055" indent="-448055" defTabSz="1792223">
              <a:lnSpc>
                <a:spcPct val="72000"/>
              </a:lnSpc>
              <a:spcBef>
                <a:spcPts val="1900"/>
              </a:spcBef>
              <a:defRPr b="1" sz="3724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Uporaba najboljših praks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Beleženje stanja - Kanban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Pipeline z unit testi</a:t>
            </a:r>
          </a:p>
          <a:p>
            <a:pPr marL="448055" indent="-448055" defTabSz="1792223">
              <a:lnSpc>
                <a:spcPct val="72000"/>
              </a:lnSpc>
              <a:spcBef>
                <a:spcPts val="1900"/>
              </a:spcBef>
              <a:defRPr b="1" sz="3724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Ponujene funkcionalnosti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Hitra registracija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Enostavna ponudba in dostop do predavanj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Komunikacija med sodelujočimi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Točkovna izmenjava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Povratne informacije</a:t>
            </a:r>
          </a:p>
          <a:p>
            <a:pPr marL="448055" indent="-448055" defTabSz="1792223">
              <a:lnSpc>
                <a:spcPct val="72000"/>
              </a:lnSpc>
              <a:spcBef>
                <a:spcPts val="1900"/>
              </a:spcBef>
              <a:defRPr b="1" sz="3724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Tekoče delo ekipe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Agilni način dela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Sprint dobave</a:t>
            </a:r>
          </a:p>
          <a:p>
            <a:pPr lvl="1" marL="896111" indent="-448055" defTabSz="1792223">
              <a:lnSpc>
                <a:spcPct val="72000"/>
              </a:lnSpc>
              <a:spcBef>
                <a:spcPts val="900"/>
              </a:spcBef>
              <a:defRPr sz="3136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Fleksibilnost pri delu</a:t>
            </a:r>
          </a:p>
        </p:txBody>
      </p:sp>
      <p:sp>
        <p:nvSpPr>
          <p:cNvPr id="212" name="Content Placeholder 5"/>
          <p:cNvSpPr txBox="1"/>
          <p:nvPr/>
        </p:nvSpPr>
        <p:spPr>
          <a:xfrm>
            <a:off x="13172440" y="4041328"/>
            <a:ext cx="10180320" cy="870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 defTabSz="1828800">
              <a:lnSpc>
                <a:spcPct val="72000"/>
              </a:lnSpc>
              <a:spcBef>
                <a:spcPts val="2000"/>
              </a:spcBef>
              <a:defRPr b="1" sz="38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Vpliv rešitve</a:t>
            </a:r>
            <a:r>
              <a:t>:</a:t>
            </a:r>
          </a:p>
          <a:p>
            <a:pPr defTabSz="1828800">
              <a:lnSpc>
                <a:spcPct val="72000"/>
              </a:lnSpc>
              <a:spcBef>
                <a:spcPts val="2000"/>
              </a:spcBef>
              <a:defRPr b="1" sz="38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1828800">
              <a:lnSpc>
                <a:spcPct val="72000"/>
              </a:lnSpc>
              <a:spcBef>
                <a:spcPts val="2000"/>
              </a:spcBef>
              <a:defRPr b="1" sz="38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Cenovna dostopnost</a:t>
            </a:r>
          </a:p>
          <a:p>
            <a:pPr lvl="1" marL="914400" indent="-457200" defTabSz="18288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Brezplačno</a:t>
            </a:r>
          </a:p>
          <a:p>
            <a:pPr lvl="1" marL="914400" indent="-457200" defTabSz="18288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Na daljavo</a:t>
            </a:r>
          </a:p>
          <a:p>
            <a:pPr lvl="1" marL="914400" indent="-457200" defTabSz="18288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Digitalno</a:t>
            </a:r>
          </a:p>
          <a:p>
            <a:pPr marL="457200" indent="-457200" defTabSz="1828800">
              <a:lnSpc>
                <a:spcPct val="72000"/>
              </a:lnSpc>
              <a:spcBef>
                <a:spcPts val="2000"/>
              </a:spcBef>
              <a:buSzPct val="100000"/>
              <a:buFont typeface="Arial"/>
              <a:buChar char="•"/>
              <a:defRPr b="1" sz="38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Interakcija med sodelujočimi</a:t>
            </a:r>
          </a:p>
          <a:p>
            <a:pPr lvl="1" marL="914400" indent="-457200" defTabSz="18288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Sporočila</a:t>
            </a:r>
          </a:p>
          <a:p>
            <a:pPr lvl="1" marL="914400" indent="-457200" defTabSz="18288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Objave</a:t>
            </a:r>
          </a:p>
          <a:p>
            <a:pPr lvl="1" marL="914400" indent="-457200" defTabSz="18288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Povratna informacija Tutorjem</a:t>
            </a:r>
          </a:p>
          <a:p>
            <a:pPr marL="457200" indent="-457200" defTabSz="1828800">
              <a:lnSpc>
                <a:spcPct val="72000"/>
              </a:lnSpc>
              <a:spcBef>
                <a:spcPts val="2000"/>
              </a:spcBef>
              <a:buSzPct val="100000"/>
              <a:buFont typeface="Arial"/>
              <a:buChar char="•"/>
              <a:defRPr b="1" sz="38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Vzajemnost pri uporabi</a:t>
            </a:r>
          </a:p>
          <a:p>
            <a:pPr lvl="1" marL="914400" indent="-457200" defTabSz="18288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54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Sodelovanje brez finančnega dela</a:t>
            </a:r>
          </a:p>
        </p:txBody>
      </p:sp>
      <p:sp>
        <p:nvSpPr>
          <p:cNvPr id="213" name="Skill Share Hub"/>
          <p:cNvSpPr txBox="1"/>
          <p:nvPr/>
        </p:nvSpPr>
        <p:spPr>
          <a:xfrm>
            <a:off x="626266" y="-2040468"/>
            <a:ext cx="24655468" cy="4648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0"/>
              </a:spcBef>
              <a:defRPr spc="-158" sz="9500">
                <a:solidFill>
                  <a:srgbClr val="53586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Cilji, ki smo jih želeli doseči s SkillShareHUB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8523" y="11799736"/>
            <a:ext cx="1692308" cy="1019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7803" y="11534790"/>
            <a:ext cx="2754794" cy="1549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9569" y="11427456"/>
            <a:ext cx="3175634" cy="1764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51975" y="10982498"/>
            <a:ext cx="3536154" cy="2654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vala za pozornost"/>
          <p:cNvSpPr txBox="1"/>
          <p:nvPr>
            <p:ph type="title"/>
          </p:nvPr>
        </p:nvSpPr>
        <p:spPr>
          <a:xfrm>
            <a:off x="6150669" y="6013449"/>
            <a:ext cx="12082662" cy="1689101"/>
          </a:xfrm>
          <a:prstGeom prst="rect">
            <a:avLst/>
          </a:prstGeom>
        </p:spPr>
        <p:txBody>
          <a:bodyPr/>
          <a:lstStyle>
            <a:lvl1pPr defTabSz="327152">
              <a:defRPr spc="-184" sz="1104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Hvala za pozornost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Ključne funkcionalnosti:…"/>
          <p:cNvSpPr txBox="1"/>
          <p:nvPr>
            <p:ph type="body" sz="half" idx="1"/>
          </p:nvPr>
        </p:nvSpPr>
        <p:spPr>
          <a:xfrm>
            <a:off x="1241215" y="2337930"/>
            <a:ext cx="10550063" cy="9040140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262966">
              <a:spcBef>
                <a:spcPts val="3300"/>
              </a:spcBef>
              <a:defRPr b="1" sz="5046">
                <a:latin typeface="Arial"/>
                <a:ea typeface="Arial"/>
                <a:cs typeface="Arial"/>
                <a:sym typeface="Arial"/>
              </a:defRPr>
            </a:pPr>
            <a:r>
              <a:t>Ključne funkcionalnosti:</a:t>
            </a:r>
          </a:p>
          <a:p>
            <a:pPr defTabSz="262966">
              <a:spcBef>
                <a:spcPts val="3300"/>
              </a:spcBef>
              <a:defRPr b="1" sz="3218">
                <a:latin typeface="Arial"/>
                <a:ea typeface="Arial"/>
                <a:cs typeface="Arial"/>
                <a:sym typeface="Arial"/>
              </a:defRPr>
            </a:pPr>
          </a:p>
          <a:p>
            <a:pPr marL="338099" indent="-338099" defTabSz="262966">
              <a:spcBef>
                <a:spcPts val="3300"/>
              </a:spcBef>
              <a:buSzPct val="100000"/>
              <a:buChar char="•"/>
              <a:defRPr b="1" sz="2610">
                <a:latin typeface="Arial"/>
                <a:ea typeface="Arial"/>
                <a:cs typeface="Arial"/>
                <a:sym typeface="Arial"/>
              </a:defRPr>
            </a:pPr>
            <a:r>
              <a:t>Iskanje predavanj po interesih</a:t>
            </a:r>
            <a:r>
              <a:rPr b="0"/>
              <a:t>– povezujemo ljudi s podobnimi cilji.</a:t>
            </a:r>
          </a:p>
          <a:p>
            <a:pPr marL="338099" indent="-338099" defTabSz="262966">
              <a:spcBef>
                <a:spcPts val="3300"/>
              </a:spcBef>
              <a:buSzPct val="100000"/>
              <a:buChar char="•"/>
              <a:defRPr b="1" sz="2610">
                <a:latin typeface="Arial"/>
                <a:ea typeface="Arial"/>
                <a:cs typeface="Arial"/>
                <a:sym typeface="Arial"/>
              </a:defRPr>
            </a:pPr>
            <a:r>
              <a:t>Skill-for-skill / vzajemena menjava</a:t>
            </a:r>
            <a:r>
              <a:rPr b="0"/>
              <a:t> – vsak ponuja znanje, ki ga ima, in prejme učenje, ki ga želi.</a:t>
            </a:r>
          </a:p>
          <a:p>
            <a:pPr marL="338099" indent="-338099" defTabSz="262966">
              <a:spcBef>
                <a:spcPts val="3300"/>
              </a:spcBef>
              <a:buSzPct val="100000"/>
              <a:buChar char="•"/>
              <a:defRPr b="1" sz="2610">
                <a:latin typeface="Arial"/>
                <a:ea typeface="Arial"/>
                <a:cs typeface="Arial"/>
                <a:sym typeface="Arial"/>
              </a:defRPr>
            </a:pPr>
            <a:r>
              <a:t>Koledar in upravljanje terminov</a:t>
            </a:r>
            <a:r>
              <a:rPr b="0"/>
              <a:t> – enostavno dogovarjanje in pregled nad srečanji.</a:t>
            </a:r>
          </a:p>
          <a:p>
            <a:pPr marL="338099" indent="-338099" defTabSz="262966">
              <a:spcBef>
                <a:spcPts val="3300"/>
              </a:spcBef>
              <a:buSzPct val="100000"/>
              <a:buChar char="•"/>
              <a:defRPr b="1" sz="2610">
                <a:latin typeface="Arial"/>
                <a:ea typeface="Arial"/>
                <a:cs typeface="Arial"/>
                <a:sym typeface="Arial"/>
              </a:defRPr>
            </a:pPr>
            <a:r>
              <a:t>Video srečanja prek Zooma</a:t>
            </a:r>
            <a:r>
              <a:rPr b="0"/>
              <a:t> – integracija omogoča učenje na daljavo</a:t>
            </a:r>
          </a:p>
          <a:p>
            <a:pPr marL="338099" indent="-338099" defTabSz="262966">
              <a:spcBef>
                <a:spcPts val="3300"/>
              </a:spcBef>
              <a:buSzPct val="100000"/>
              <a:buChar char="•"/>
              <a:defRPr b="1" sz="2610">
                <a:latin typeface="Arial"/>
                <a:ea typeface="Arial"/>
                <a:cs typeface="Arial"/>
                <a:sym typeface="Arial"/>
              </a:defRPr>
            </a:pPr>
            <a:r>
              <a:t>Točkovni sistem izmenjave </a:t>
            </a:r>
            <a:r>
              <a:rPr b="0"/>
              <a:t>– zagotavlja pošteno izmenjavo in motivira k sodelovanju.</a:t>
            </a:r>
          </a:p>
          <a:p>
            <a:pPr marL="338099" indent="-338099" defTabSz="262966">
              <a:spcBef>
                <a:spcPts val="3300"/>
              </a:spcBef>
              <a:buSzPct val="100000"/>
              <a:buChar char="•"/>
              <a:defRPr b="1" sz="2610">
                <a:latin typeface="Arial"/>
                <a:ea typeface="Arial"/>
                <a:cs typeface="Arial"/>
                <a:sym typeface="Arial"/>
              </a:defRPr>
            </a:pPr>
            <a:r>
              <a:t>Ocenjevanje in sledenje napredku</a:t>
            </a:r>
            <a:r>
              <a:rPr b="0"/>
              <a:t> – povratne informacije krepijo kakovost tutorjev.</a:t>
            </a:r>
          </a:p>
        </p:txBody>
      </p:sp>
      <p:pic>
        <p:nvPicPr>
          <p:cNvPr id="186" name="Screenshot 2025-06-11 at 22.25.58.png" descr="Screenshot 2025-06-11 at 22.25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1972" y="6967909"/>
            <a:ext cx="9698434" cy="5455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shot 2025-06-12 at 09.44.26.png" descr="Screenshot 2025-06-12 at 09.44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1972" y="1562199"/>
            <a:ext cx="9698434" cy="5455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domaca_stran.png" descr="domaca_str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6425"/>
            <a:ext cx="24584621" cy="1382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tedenski_urnik.png" descr="tedenski_urni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-90624"/>
            <a:ext cx="24499953" cy="13781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about-1.png" descr="about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471" y="-80230"/>
            <a:ext cx="23999058" cy="13876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about-2.png" descr="about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2187" y="2677"/>
            <a:ext cx="26888375" cy="15547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tudentska_stran.png" descr="studentska_str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" y="1215161"/>
            <a:ext cx="24422100" cy="11285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tutorska_stran.png" descr="tutorska_str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015" y="1295285"/>
            <a:ext cx="24520030" cy="11125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ustvari_nov_dogodek.png" descr="ustvari_nov_dogode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735000"/>
            <a:ext cx="24371300" cy="1024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A7A7A7"/>
      </a:dk2>
      <a:lt2>
        <a:srgbClr val="535353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Produkt Extralight"/>
            <a:ea typeface="Produkt Extralight"/>
            <a:cs typeface="Produkt Extralight"/>
            <a:sym typeface="Produkt Ex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Produkt Extralight"/>
            <a:ea typeface="Produkt Extralight"/>
            <a:cs typeface="Produkt Extralight"/>
            <a:sym typeface="Produkt Ex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Produkt Extralight"/>
            <a:ea typeface="Produkt Extralight"/>
            <a:cs typeface="Produkt Extralight"/>
            <a:sym typeface="Produkt Ex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Produkt Extralight"/>
            <a:ea typeface="Produkt Extralight"/>
            <a:cs typeface="Produkt Extralight"/>
            <a:sym typeface="Produkt Ex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